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8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7014B-D4E1-4054-B42E-A69D12A6B506}" type="datetimeFigureOut">
              <a:rPr lang="en-CA"/>
              <a:pPr>
                <a:defRPr/>
              </a:pPr>
              <a:t>2017-09-16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CDF9D48-2EB2-4D2B-AC11-65164043166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3906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7FAB6-94AA-4BBA-A6BB-B46218935FFF}" type="datetime1">
              <a:rPr lang="en-CA"/>
              <a:pPr>
                <a:defRPr/>
              </a:pPr>
              <a:t>2017-09-16</a:t>
            </a:fld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45D38-32EE-42C5-B769-25FAAA929EA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Jennifer Gerves-Keen, Professional Facilitator &amp; Coach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6A6B7-1E6C-49F4-9959-106BD6791230}" type="datetime1">
              <a:rPr lang="en-CA"/>
              <a:pPr>
                <a:defRPr/>
              </a:pPr>
              <a:t>2017-09-16</a:t>
            </a:fld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6C12B-E270-4556-A4E1-E50DB836049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Jennifer Gerves-Keen, Professional Facilitator &amp; Coach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B4BB1-9292-405B-A1B1-2A674272783C}" type="datetime1">
              <a:rPr lang="en-CA"/>
              <a:pPr>
                <a:defRPr/>
              </a:pPr>
              <a:t>2017-09-16</a:t>
            </a:fld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FF912-CA6D-4A53-A833-96291B676E3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Jennifer Gerves-Keen, Professional Facilitator &amp; Coach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1F861-D474-4479-B7EC-CF3A5415AD53}" type="datetime1">
              <a:rPr lang="en-CA"/>
              <a:pPr>
                <a:defRPr/>
              </a:pPr>
              <a:t>2017-09-16</a:t>
            </a:fld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29BD6-1111-42CB-998E-F6D5021C7D0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Jennifer Gerves-Keen, Professional Facilitator &amp; Coach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AC33C-ECB1-42BC-BB46-E887CC74F6F2}" type="datetime1">
              <a:rPr lang="en-CA"/>
              <a:pPr>
                <a:defRPr/>
              </a:pPr>
              <a:t>2017-09-16</a:t>
            </a:fld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10FB4-939C-4F63-9D61-5D5C058DF36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Jennifer Gerves-Keen, Professional Facilitator &amp; Coach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07D1C-BCD1-494C-89F1-985A7FF57B5C}" type="datetime1">
              <a:rPr lang="en-CA"/>
              <a:pPr>
                <a:defRPr/>
              </a:pPr>
              <a:t>2017-09-16</a:t>
            </a:fld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B723B-61F0-4987-BBE3-7D5B1AF07D2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Jennifer Gerves-Keen, Professional Facilitator &amp; Coach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6CB0D-323F-4DDD-853C-CF8C63A3A683}" type="datetime1">
              <a:rPr lang="en-CA"/>
              <a:pPr>
                <a:defRPr/>
              </a:pPr>
              <a:t>2017-09-16</a:t>
            </a:fld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A95BE-3996-4867-9644-EF799853E80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Jennifer Gerves-Keen, Professional Facilitator &amp; Coach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CBED9-F48B-46C2-9A0C-89FFA34A3121}" type="datetime1">
              <a:rPr lang="en-CA"/>
              <a:pPr>
                <a:defRPr/>
              </a:pPr>
              <a:t>2017-09-16</a:t>
            </a:fld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3FC38-99E0-481A-AD7D-B4FEC6C1662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Jennifer Gerves-Keen, Professional Facilitator &amp; Coach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92DA2-EE1E-4B15-88E1-20C24D317DB2}" type="datetime1">
              <a:rPr lang="en-CA"/>
              <a:pPr>
                <a:defRPr/>
              </a:pPr>
              <a:t>2017-09-16</a:t>
            </a:fld>
            <a:endParaRPr lang="en-CA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FA206-79AC-4F00-AABE-C1E1C23B426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Jennifer Gerves-Keen, Professional Facilitator &amp; Coach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816DA-382E-473D-B942-639A77B3082E}" type="datetime1">
              <a:rPr lang="en-CA"/>
              <a:pPr>
                <a:defRPr/>
              </a:pPr>
              <a:t>2017-09-16</a:t>
            </a:fld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0FE97-ED6C-4288-B622-610DD037766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Jennifer Gerves-Keen, Professional Facilitator &amp; Coach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E3E51-ED9B-4AEB-A1CF-51A0B7D05990}" type="datetime1">
              <a:rPr lang="en-CA"/>
              <a:pPr>
                <a:defRPr/>
              </a:pPr>
              <a:t>2017-09-16</a:t>
            </a:fld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8AD99-3A11-47CC-9594-B71333DDE77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Jennifer Gerves-Keen, Professional Facilitator &amp; Coach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975" y="573088"/>
            <a:ext cx="85725" cy="5730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325" y="573088"/>
            <a:ext cx="576263" cy="5730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1544638"/>
            <a:ext cx="7315200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2770188"/>
            <a:ext cx="7315200" cy="353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100" y="549275"/>
            <a:ext cx="1189038" cy="2968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alpha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169F37-BF69-4223-9AA0-75E15283416E}" type="datetime1">
              <a:rPr lang="en-CA"/>
              <a:pPr>
                <a:defRPr/>
              </a:pPr>
              <a:t>2017-09-16</a:t>
            </a:fld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5200" y="549275"/>
            <a:ext cx="939800" cy="301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263102F-E18E-4894-AD9A-F68C75608E9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663"/>
            <a:ext cx="2246312" cy="301625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CA"/>
              <a:t>Jennifer Gerves-Keen, Professional Facilitator &amp; Coach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914400" y="2516188"/>
            <a:ext cx="7315200" cy="2595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CA" dirty="0" smtClean="0"/>
              <a:t>Succeeding in the Canadian job market: building your resume and beyond!</a:t>
            </a:r>
          </a:p>
        </p:txBody>
      </p:sp>
      <p:sp>
        <p:nvSpPr>
          <p:cNvPr id="14338" name="Footer Placeholder 2"/>
          <p:cNvSpPr>
            <a:spLocks noGrp="1"/>
          </p:cNvSpPr>
          <p:nvPr>
            <p:ph type="ftr" sz="quarter" idx="12"/>
          </p:nvPr>
        </p:nvSpPr>
        <p:spPr bwMode="auto">
          <a:xfrm>
            <a:off x="6008688" y="765175"/>
            <a:ext cx="2246312" cy="392113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>
                <a:solidFill>
                  <a:schemeClr val="tx2"/>
                </a:solidFill>
                <a:cs typeface="Arial" charset="0"/>
              </a:rPr>
              <a:t>Jennifer Gerves-Keen, Professional Facilitator &amp; Coach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Personal interests/hobbies</a:t>
            </a:r>
          </a:p>
        </p:txBody>
      </p:sp>
      <p:sp>
        <p:nvSpPr>
          <p:cNvPr id="2355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en-CA" sz="3200" smtClean="0"/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CA" sz="3200" smtClean="0"/>
              <a:t>Nobody cares…unless it has some connection to the job you’re applying to. If they have no relevance, take them off your resume.</a:t>
            </a:r>
          </a:p>
        </p:txBody>
      </p:sp>
      <p:sp>
        <p:nvSpPr>
          <p:cNvPr id="23555" name="Footer Placeholder 2"/>
          <p:cNvSpPr>
            <a:spLocks noGrp="1"/>
          </p:cNvSpPr>
          <p:nvPr>
            <p:ph type="ftr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>
                <a:solidFill>
                  <a:schemeClr val="tx2"/>
                </a:solidFill>
                <a:cs typeface="Arial" charset="0"/>
              </a:rPr>
              <a:t>Jennifer Gerves-Keen, Professional Facilitator &amp; Coach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3"/>
          <p:cNvSpPr>
            <a:spLocks noGrp="1"/>
          </p:cNvSpPr>
          <p:nvPr>
            <p:ph type="title"/>
          </p:nvPr>
        </p:nvSpPr>
        <p:spPr>
          <a:xfrm>
            <a:off x="914400" y="1544638"/>
            <a:ext cx="7315200" cy="876300"/>
          </a:xfrm>
        </p:spPr>
        <p:txBody>
          <a:bodyPr/>
          <a:lstStyle/>
          <a:p>
            <a:pPr eaLnBrk="1" hangingPunct="1"/>
            <a:r>
              <a:rPr lang="en-CA" smtClean="0"/>
              <a:t>References</a:t>
            </a:r>
          </a:p>
        </p:txBody>
      </p:sp>
      <p:sp>
        <p:nvSpPr>
          <p:cNvPr id="2457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sz="2800" dirty="0" smtClean="0"/>
              <a:t>Should not be on your resume</a:t>
            </a:r>
          </a:p>
          <a:p>
            <a:pPr eaLnBrk="1" hangingPunct="1"/>
            <a:r>
              <a:rPr lang="en-CA" sz="2800" dirty="0" smtClean="0"/>
              <a:t>3-6 standard</a:t>
            </a:r>
          </a:p>
          <a:p>
            <a:pPr eaLnBrk="1" hangingPunct="1"/>
            <a:r>
              <a:rPr lang="en-CA" sz="2800" dirty="0" smtClean="0"/>
              <a:t>Think outside of the obvious</a:t>
            </a:r>
          </a:p>
          <a:p>
            <a:pPr eaLnBrk="1" hangingPunct="1"/>
            <a:r>
              <a:rPr lang="en-CA" sz="2800" dirty="0" smtClean="0"/>
              <a:t>Let your </a:t>
            </a:r>
            <a:r>
              <a:rPr lang="en-CA" sz="2800" dirty="0" smtClean="0"/>
              <a:t>references </a:t>
            </a:r>
            <a:r>
              <a:rPr lang="en-CA" sz="2800" dirty="0" smtClean="0"/>
              <a:t>know what job you are interviewing for…before the interview</a:t>
            </a:r>
          </a:p>
        </p:txBody>
      </p:sp>
      <p:sp>
        <p:nvSpPr>
          <p:cNvPr id="24579" name="Footer Placeholder 2"/>
          <p:cNvSpPr>
            <a:spLocks noGrp="1"/>
          </p:cNvSpPr>
          <p:nvPr>
            <p:ph type="ftr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>
                <a:solidFill>
                  <a:schemeClr val="tx2"/>
                </a:solidFill>
                <a:cs typeface="Arial" charset="0"/>
              </a:rPr>
              <a:t>Jennifer Gerves-Keen, Professional Facilitator &amp; Coach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2"/>
          <p:cNvSpPr>
            <a:spLocks noGrp="1"/>
          </p:cNvSpPr>
          <p:nvPr>
            <p:ph type="title"/>
          </p:nvPr>
        </p:nvSpPr>
        <p:spPr>
          <a:xfrm>
            <a:off x="914400" y="1544638"/>
            <a:ext cx="7315200" cy="731837"/>
          </a:xfrm>
        </p:spPr>
        <p:txBody>
          <a:bodyPr/>
          <a:lstStyle/>
          <a:p>
            <a:pPr eaLnBrk="1" hangingPunct="1"/>
            <a:r>
              <a:rPr lang="en-CA" smtClean="0"/>
              <a:t>Chronological vs Functional</a:t>
            </a:r>
          </a:p>
        </p:txBody>
      </p:sp>
      <p:sp>
        <p:nvSpPr>
          <p:cNvPr id="2560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en-CA" sz="4600" smtClean="0"/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CA" sz="4600" smtClean="0"/>
              <a:t>Which one to use?</a:t>
            </a:r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>
                <a:solidFill>
                  <a:schemeClr val="tx2"/>
                </a:solidFill>
                <a:cs typeface="Arial" charset="0"/>
              </a:rPr>
              <a:t>Jennifer Gerves-Keen, Professional Facilitator &amp; Coach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3"/>
          <p:cNvSpPr>
            <a:spLocks noGrp="1"/>
          </p:cNvSpPr>
          <p:nvPr>
            <p:ph type="title"/>
          </p:nvPr>
        </p:nvSpPr>
        <p:spPr>
          <a:xfrm>
            <a:off x="914400" y="1544638"/>
            <a:ext cx="7315200" cy="804862"/>
          </a:xfrm>
        </p:spPr>
        <p:txBody>
          <a:bodyPr/>
          <a:lstStyle/>
          <a:p>
            <a:pPr eaLnBrk="1" hangingPunct="1"/>
            <a:r>
              <a:rPr lang="en-CA" smtClean="0"/>
              <a:t>Functional resume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2492897"/>
            <a:ext cx="8136904" cy="3816464"/>
          </a:xfrm>
        </p:spPr>
        <p:txBody>
          <a:bodyPr rtlCol="0">
            <a:noAutofit/>
          </a:bodyPr>
          <a:lstStyle/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CA" sz="2600" dirty="0" smtClean="0"/>
              <a:t>Not always popular but can get your foot in the door</a:t>
            </a:r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CA" sz="2600" dirty="0" smtClean="0"/>
              <a:t>Set up: 	Contact info</a:t>
            </a:r>
          </a:p>
          <a:p>
            <a:pPr marL="1554480" lvl="5" indent="0">
              <a:buFont typeface="Wingdings" pitchFamily="2" charset="2"/>
              <a:buNone/>
              <a:defRPr/>
            </a:pPr>
            <a:r>
              <a:rPr lang="en-CA" sz="2600" dirty="0" smtClean="0"/>
              <a:t>   Professional summary</a:t>
            </a:r>
          </a:p>
          <a:p>
            <a:pPr marL="1874520" lvl="6" indent="0">
              <a:buFont typeface="Wingdings" pitchFamily="2" charset="2"/>
              <a:buNone/>
              <a:defRPr/>
            </a:pPr>
            <a:r>
              <a:rPr lang="en-CA" sz="2600" dirty="0" smtClean="0"/>
              <a:t>Areas of expertise (maximum 3; make them relevant)</a:t>
            </a:r>
          </a:p>
          <a:p>
            <a:pPr marL="1874520" lvl="6" indent="0">
              <a:buFont typeface="Wingdings" pitchFamily="2" charset="2"/>
              <a:buNone/>
              <a:defRPr/>
            </a:pPr>
            <a:r>
              <a:rPr lang="en-CA" sz="2600" dirty="0" smtClean="0"/>
              <a:t>Work experience (one-liners)</a:t>
            </a:r>
          </a:p>
          <a:p>
            <a:pPr marL="1874520" lvl="6" indent="0">
              <a:buFont typeface="Wingdings" pitchFamily="2" charset="2"/>
              <a:buNone/>
              <a:defRPr/>
            </a:pPr>
            <a:r>
              <a:rPr lang="en-CA" sz="2600" dirty="0" smtClean="0"/>
              <a:t>Education/Training, etc.</a:t>
            </a:r>
          </a:p>
        </p:txBody>
      </p:sp>
      <p:sp>
        <p:nvSpPr>
          <p:cNvPr id="26627" name="Footer Placeholder 2"/>
          <p:cNvSpPr>
            <a:spLocks noGrp="1"/>
          </p:cNvSpPr>
          <p:nvPr>
            <p:ph type="ftr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>
                <a:solidFill>
                  <a:schemeClr val="tx2"/>
                </a:solidFill>
                <a:cs typeface="Arial" charset="0"/>
              </a:rPr>
              <a:t>Jennifer Gerves-Keen, Professional Facilitator &amp; Coach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3"/>
          <p:cNvSpPr>
            <a:spLocks noGrp="1"/>
          </p:cNvSpPr>
          <p:nvPr>
            <p:ph type="title"/>
          </p:nvPr>
        </p:nvSpPr>
        <p:spPr>
          <a:xfrm>
            <a:off x="900113" y="2997200"/>
            <a:ext cx="7315200" cy="803275"/>
          </a:xfrm>
        </p:spPr>
        <p:txBody>
          <a:bodyPr/>
          <a:lstStyle/>
          <a:p>
            <a:pPr eaLnBrk="1" hangingPunct="1"/>
            <a:r>
              <a:rPr lang="en-CA" sz="4600" i="1" smtClean="0"/>
              <a:t>Resume questions?</a:t>
            </a:r>
          </a:p>
        </p:txBody>
      </p:sp>
      <p:sp>
        <p:nvSpPr>
          <p:cNvPr id="27650" name="Footer Placeholder 2"/>
          <p:cNvSpPr>
            <a:spLocks noGrp="1"/>
          </p:cNvSpPr>
          <p:nvPr>
            <p:ph type="ftr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>
                <a:solidFill>
                  <a:schemeClr val="tx2"/>
                </a:solidFill>
                <a:cs typeface="Arial" charset="0"/>
              </a:rPr>
              <a:t>Jennifer Gerves-Keen, Professional Facilitator &amp; Coach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3"/>
          <p:cNvSpPr>
            <a:spLocks noGrp="1"/>
          </p:cNvSpPr>
          <p:nvPr>
            <p:ph type="title"/>
          </p:nvPr>
        </p:nvSpPr>
        <p:spPr>
          <a:xfrm>
            <a:off x="900113" y="1557338"/>
            <a:ext cx="7315200" cy="3167062"/>
          </a:xfrm>
        </p:spPr>
        <p:txBody>
          <a:bodyPr/>
          <a:lstStyle/>
          <a:p>
            <a:pPr eaLnBrk="1" hangingPunct="1"/>
            <a:r>
              <a:rPr lang="en-CA" sz="4600" smtClean="0"/>
              <a:t>Cover letters</a:t>
            </a:r>
            <a:br>
              <a:rPr lang="en-CA" sz="4600" smtClean="0"/>
            </a:br>
            <a:r>
              <a:rPr lang="en-CA" sz="2600" smtClean="0">
                <a:solidFill>
                  <a:schemeClr val="tx1"/>
                </a:solidFill>
              </a:rPr>
              <a:t>Never more than one page</a:t>
            </a:r>
            <a:br>
              <a:rPr lang="en-CA" sz="2600" smtClean="0">
                <a:solidFill>
                  <a:schemeClr val="tx1"/>
                </a:solidFill>
              </a:rPr>
            </a:br>
            <a:r>
              <a:rPr lang="en-CA" sz="2600" smtClean="0">
                <a:solidFill>
                  <a:schemeClr val="tx1"/>
                </a:solidFill>
              </a:rPr>
              <a:t>Should open with hook sentence</a:t>
            </a:r>
            <a:br>
              <a:rPr lang="en-CA" sz="2600" smtClean="0">
                <a:solidFill>
                  <a:schemeClr val="tx1"/>
                </a:solidFill>
              </a:rPr>
            </a:br>
            <a:r>
              <a:rPr lang="en-CA" sz="2600" smtClean="0">
                <a:solidFill>
                  <a:schemeClr val="tx1"/>
                </a:solidFill>
              </a:rPr>
              <a:t>Refer to sample</a:t>
            </a:r>
            <a:br>
              <a:rPr lang="en-CA" sz="2600" smtClean="0">
                <a:solidFill>
                  <a:schemeClr val="tx1"/>
                </a:solidFill>
              </a:rPr>
            </a:br>
            <a:r>
              <a:rPr lang="en-CA" sz="2600" smtClean="0">
                <a:solidFill>
                  <a:schemeClr val="tx1"/>
                </a:solidFill>
              </a:rPr>
              <a:t>Follow-up</a:t>
            </a:r>
            <a:r>
              <a:rPr lang="en-CA" sz="4600" smtClean="0"/>
              <a:t/>
            </a:r>
            <a:br>
              <a:rPr lang="en-CA" sz="4600" smtClean="0"/>
            </a:br>
            <a:endParaRPr lang="en-CA" sz="4600" smtClean="0"/>
          </a:p>
        </p:txBody>
      </p:sp>
      <p:sp>
        <p:nvSpPr>
          <p:cNvPr id="28674" name="Footer Placeholder 2"/>
          <p:cNvSpPr>
            <a:spLocks noGrp="1"/>
          </p:cNvSpPr>
          <p:nvPr>
            <p:ph type="ftr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>
                <a:solidFill>
                  <a:schemeClr val="tx2"/>
                </a:solidFill>
                <a:cs typeface="Arial" charset="0"/>
              </a:rPr>
              <a:t>Jennifer Gerves-Keen, Professional Facilitator &amp; Coach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900113" y="1196975"/>
            <a:ext cx="7315200" cy="649288"/>
          </a:xfrm>
        </p:spPr>
        <p:txBody>
          <a:bodyPr/>
          <a:lstStyle/>
          <a:p>
            <a:pPr eaLnBrk="1" hangingPunct="1"/>
            <a:r>
              <a:rPr lang="en-CA" sz="3600" smtClean="0"/>
              <a:t>Informational Interviews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900113" y="1916113"/>
            <a:ext cx="7315200" cy="4403725"/>
          </a:xfrm>
        </p:spPr>
        <p:txBody>
          <a:bodyPr/>
          <a:lstStyle/>
          <a:p>
            <a:pPr eaLnBrk="1" hangingPunct="1"/>
            <a:r>
              <a:rPr lang="en-CA" sz="2400" smtClean="0"/>
              <a:t>Dual track (decision makers and others who do the job)</a:t>
            </a:r>
          </a:p>
          <a:p>
            <a:pPr eaLnBrk="1" hangingPunct="1"/>
            <a:r>
              <a:rPr lang="en-CA" sz="2400" smtClean="0"/>
              <a:t>Do not ask for a job!</a:t>
            </a:r>
          </a:p>
          <a:p>
            <a:pPr eaLnBrk="1" hangingPunct="1"/>
            <a:r>
              <a:rPr lang="en-CA" sz="2400" smtClean="0"/>
              <a:t>Use each “interview” to get contacts for the next one</a:t>
            </a:r>
          </a:p>
          <a:p>
            <a:pPr eaLnBrk="1" hangingPunct="1"/>
            <a:r>
              <a:rPr lang="en-CA" sz="2400" smtClean="0"/>
              <a:t>Do your research…go with good questions that show your knowledge</a:t>
            </a:r>
          </a:p>
          <a:p>
            <a:pPr eaLnBrk="1" hangingPunct="1"/>
            <a:r>
              <a:rPr lang="en-CA" sz="2400" smtClean="0"/>
              <a:t>Start ‘wide’, then narrow down</a:t>
            </a:r>
          </a:p>
          <a:p>
            <a:pPr eaLnBrk="1" hangingPunct="1"/>
            <a:r>
              <a:rPr lang="en-CA" sz="2400" smtClean="0"/>
              <a:t>Be sure to ask to stay in touch; helps increase your network</a:t>
            </a:r>
          </a:p>
          <a:p>
            <a:pPr eaLnBrk="1" hangingPunct="1"/>
            <a:r>
              <a:rPr lang="en-CA" sz="2400" smtClean="0"/>
              <a:t>Keep a log to remember everyone</a:t>
            </a:r>
          </a:p>
        </p:txBody>
      </p:sp>
      <p:sp>
        <p:nvSpPr>
          <p:cNvPr id="29699" name="Footer Placeholder 3"/>
          <p:cNvSpPr>
            <a:spLocks noGrp="1"/>
          </p:cNvSpPr>
          <p:nvPr>
            <p:ph type="ftr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>
                <a:solidFill>
                  <a:schemeClr val="tx2"/>
                </a:solidFill>
                <a:cs typeface="Arial" charset="0"/>
              </a:rPr>
              <a:t>Jennifer Gerves-Keen,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>
                <a:solidFill>
                  <a:schemeClr val="tx2"/>
                </a:solidFill>
                <a:cs typeface="Arial" charset="0"/>
              </a:rPr>
              <a:t>Professional Facilitator &amp; Coach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2"/>
          <p:cNvSpPr>
            <a:spLocks noGrp="1"/>
          </p:cNvSpPr>
          <p:nvPr>
            <p:ph type="title"/>
          </p:nvPr>
        </p:nvSpPr>
        <p:spPr>
          <a:xfrm>
            <a:off x="900113" y="1341438"/>
            <a:ext cx="7315200" cy="709612"/>
          </a:xfrm>
        </p:spPr>
        <p:txBody>
          <a:bodyPr/>
          <a:lstStyle/>
          <a:p>
            <a:pPr eaLnBrk="1" hangingPunct="1"/>
            <a:r>
              <a:rPr lang="en-CA" smtClean="0"/>
              <a:t>Essential elements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205038"/>
            <a:ext cx="7315200" cy="4103687"/>
          </a:xfrm>
        </p:spPr>
        <p:txBody>
          <a:bodyPr rtlCol="0"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en-CA" sz="2600" dirty="0" smtClean="0"/>
              <a:t>A chronological resume </a:t>
            </a:r>
            <a:r>
              <a:rPr lang="en-CA" sz="2600" b="1" u="sng" dirty="0" smtClean="0"/>
              <a:t>must</a:t>
            </a:r>
            <a:r>
              <a:rPr lang="en-CA" sz="2600" dirty="0" smtClean="0"/>
              <a:t> contain (in this order):</a:t>
            </a:r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CA" sz="2600" dirty="0" smtClean="0"/>
              <a:t>Contact information</a:t>
            </a:r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CA" sz="2600" dirty="0" smtClean="0"/>
              <a:t>Professional/Career Summary</a:t>
            </a:r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CA" sz="2600" dirty="0" smtClean="0"/>
              <a:t>Work Experience</a:t>
            </a:r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CA" sz="2600" dirty="0" smtClean="0"/>
              <a:t>Education/Professional Development</a:t>
            </a:r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endParaRPr lang="en-CA" sz="2600" dirty="0"/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CA" sz="2600" dirty="0" smtClean="0"/>
              <a:t>Where appropriate, you can also add:</a:t>
            </a:r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CA" sz="2600" dirty="0" smtClean="0"/>
              <a:t>Technical skills</a:t>
            </a:r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CA" sz="2600" dirty="0" smtClean="0"/>
              <a:t>Volunteer Experience/Community Involvement</a:t>
            </a:r>
          </a:p>
          <a:p>
            <a:pPr marL="0" indent="0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endParaRPr lang="en-CA" dirty="0" smtClean="0"/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endParaRPr lang="en-CA" dirty="0"/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>
                <a:solidFill>
                  <a:schemeClr val="tx2"/>
                </a:solidFill>
                <a:cs typeface="Arial" charset="0"/>
              </a:rPr>
              <a:t>Jennifer Gerves-Keen, Professional Facilitator &amp; Coach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7088" y="1125538"/>
            <a:ext cx="7315200" cy="6588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General guidelines</a:t>
            </a:r>
            <a:endParaRPr lang="en-CA" dirty="0"/>
          </a:p>
        </p:txBody>
      </p:sp>
      <p:sp>
        <p:nvSpPr>
          <p:cNvPr id="16386" name="Footer Placeholder 1"/>
          <p:cNvSpPr>
            <a:spLocks noGrp="1"/>
          </p:cNvSpPr>
          <p:nvPr>
            <p:ph type="ftr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>
                <a:solidFill>
                  <a:schemeClr val="tx2"/>
                </a:solidFill>
                <a:cs typeface="Arial" charset="0"/>
              </a:rPr>
              <a:t>Jennifer Gerves-Keen, Professional Facilitator &amp; Coach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95288" y="2133600"/>
            <a:ext cx="8137525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9113" indent="-285750">
              <a:spcAft>
                <a:spcPct val="100000"/>
              </a:spcAft>
              <a:buClr>
                <a:srgbClr val="6698C2"/>
              </a:buClr>
              <a:buSzPct val="100000"/>
              <a:buFont typeface="Wingdings" pitchFamily="2" charset="2"/>
              <a:buChar char="§"/>
            </a:pPr>
            <a:r>
              <a:rPr lang="en-US" sz="2000"/>
              <a:t>Use the past tense -</a:t>
            </a:r>
            <a:r>
              <a:rPr lang="en-US" sz="2000" b="1"/>
              <a:t> </a:t>
            </a:r>
            <a:r>
              <a:rPr lang="en-US" sz="2000"/>
              <a:t>(unless still working)</a:t>
            </a:r>
          </a:p>
          <a:p>
            <a:pPr marL="519113" indent="-285750">
              <a:spcAft>
                <a:spcPct val="100000"/>
              </a:spcAft>
              <a:buClr>
                <a:srgbClr val="6698C2"/>
              </a:buClr>
              <a:buSzPct val="100000"/>
              <a:buFont typeface="Wingdings" pitchFamily="2" charset="2"/>
              <a:buChar char="§"/>
            </a:pPr>
            <a:r>
              <a:rPr lang="en-US" sz="2000"/>
              <a:t>Eliminate pronouns</a:t>
            </a:r>
            <a:r>
              <a:rPr lang="en-US" sz="2000" b="1"/>
              <a:t> - </a:t>
            </a:r>
            <a:r>
              <a:rPr lang="en-US" sz="2000"/>
              <a:t>(I, me, my, our, their…)</a:t>
            </a:r>
          </a:p>
          <a:p>
            <a:pPr marL="519113" indent="-285750">
              <a:spcAft>
                <a:spcPct val="100000"/>
              </a:spcAft>
              <a:buClr>
                <a:srgbClr val="6698C2"/>
              </a:buClr>
              <a:buSzPct val="100000"/>
              <a:buFont typeface="Wingdings" pitchFamily="2" charset="2"/>
              <a:buChar char="§"/>
            </a:pPr>
            <a:r>
              <a:rPr lang="en-US" sz="2000"/>
              <a:t>Numbers</a:t>
            </a:r>
            <a:r>
              <a:rPr lang="en-US" sz="2000" b="1"/>
              <a:t> - </a:t>
            </a:r>
            <a:r>
              <a:rPr lang="en-US" sz="2000"/>
              <a:t>use # instead of text (“10” instead of “ten”) </a:t>
            </a:r>
          </a:p>
          <a:p>
            <a:pPr marL="519113" indent="-285750">
              <a:spcAft>
                <a:spcPct val="100000"/>
              </a:spcAft>
              <a:buClr>
                <a:srgbClr val="6698C2"/>
              </a:buClr>
              <a:buSzPct val="100000"/>
              <a:buFont typeface="Wingdings" pitchFamily="2" charset="2"/>
              <a:buChar char="§"/>
            </a:pPr>
            <a:r>
              <a:rPr lang="en-US" sz="2000"/>
              <a:t>Avoid new fonts or other symbols; your resume should be uploadable as a non-formatted text document</a:t>
            </a:r>
          </a:p>
          <a:p>
            <a:pPr marL="519113" indent="-285750">
              <a:spcAft>
                <a:spcPct val="100000"/>
              </a:spcAft>
              <a:buClr>
                <a:srgbClr val="6698C2"/>
              </a:buClr>
              <a:buSzPct val="100000"/>
              <a:buFont typeface="Wingdings" pitchFamily="2" charset="2"/>
              <a:buChar char="§"/>
            </a:pPr>
            <a:r>
              <a:rPr lang="en-US" sz="2000"/>
              <a:t>Use short punctuated statements, not full sentences</a:t>
            </a:r>
          </a:p>
          <a:p>
            <a:pPr marL="519113" indent="-285750">
              <a:spcAft>
                <a:spcPct val="100000"/>
              </a:spcAft>
              <a:buClr>
                <a:srgbClr val="6698C2"/>
              </a:buClr>
              <a:buSzPct val="100000"/>
              <a:buFont typeface="Wingdings" pitchFamily="2" charset="2"/>
              <a:buChar char="§"/>
            </a:pPr>
            <a:r>
              <a:rPr lang="en-US" sz="2000"/>
              <a:t>Suggested length is two pages; one page is ok if you are a student; three pages is too long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2"/>
          <p:cNvSpPr>
            <a:spLocks noGrp="1"/>
          </p:cNvSpPr>
          <p:nvPr>
            <p:ph type="title"/>
          </p:nvPr>
        </p:nvSpPr>
        <p:spPr>
          <a:xfrm>
            <a:off x="900113" y="1341438"/>
            <a:ext cx="7315200" cy="719137"/>
          </a:xfrm>
        </p:spPr>
        <p:txBody>
          <a:bodyPr/>
          <a:lstStyle/>
          <a:p>
            <a:pPr eaLnBrk="1" hangingPunct="1"/>
            <a:r>
              <a:rPr lang="en-CA" smtClean="0"/>
              <a:t>Professional/Career Summary</a:t>
            </a:r>
          </a:p>
        </p:txBody>
      </p:sp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914400" y="2349500"/>
            <a:ext cx="7315200" cy="3959225"/>
          </a:xfrm>
        </p:spPr>
        <p:txBody>
          <a:bodyPr/>
          <a:lstStyle/>
          <a:p>
            <a:pPr eaLnBrk="1" hangingPunct="1"/>
            <a:r>
              <a:rPr lang="en-CA" sz="2800" smtClean="0"/>
              <a:t>Key piece</a:t>
            </a:r>
          </a:p>
          <a:p>
            <a:pPr eaLnBrk="1" hangingPunct="1"/>
            <a:r>
              <a:rPr lang="en-CA" sz="2800" smtClean="0"/>
              <a:t>Your professional identity; may be modified depending on what role you are applying for</a:t>
            </a:r>
          </a:p>
          <a:p>
            <a:pPr eaLnBrk="1" hangingPunct="1"/>
            <a:r>
              <a:rPr lang="en-CA" sz="2800" smtClean="0"/>
              <a:t>Use distinctive terms that describe yourself</a:t>
            </a:r>
          </a:p>
          <a:p>
            <a:pPr eaLnBrk="1" hangingPunct="1"/>
            <a:r>
              <a:rPr lang="en-CA" sz="2800" smtClean="0"/>
              <a:t>Start with professional identity; then hard skills; then soft skills; then overall impact</a:t>
            </a:r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>
                <a:solidFill>
                  <a:schemeClr val="tx2"/>
                </a:solidFill>
                <a:cs typeface="Arial" charset="0"/>
              </a:rPr>
              <a:t>Jennifer Gerves-Keen, Professional Facilitator &amp; Coach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2"/>
          <p:cNvSpPr>
            <a:spLocks noGrp="1"/>
          </p:cNvSpPr>
          <p:nvPr>
            <p:ph type="title"/>
          </p:nvPr>
        </p:nvSpPr>
        <p:spPr>
          <a:xfrm>
            <a:off x="971550" y="908050"/>
            <a:ext cx="7315200" cy="803275"/>
          </a:xfrm>
        </p:spPr>
        <p:txBody>
          <a:bodyPr/>
          <a:lstStyle/>
          <a:p>
            <a:pPr eaLnBrk="1" hangingPunct="1"/>
            <a:r>
              <a:rPr lang="en-CA" smtClean="0"/>
              <a:t>Professional/Career Summary</a:t>
            </a: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idx="1"/>
          </p:nvPr>
        </p:nvSpPr>
        <p:spPr>
          <a:xfrm>
            <a:off x="107950" y="1773238"/>
            <a:ext cx="9036050" cy="5022850"/>
          </a:xfrm>
          <a:ln w="28575" cap="sq"/>
        </p:spPr>
        <p:txBody>
          <a:bodyPr rtlCol="0">
            <a:spAutoFit/>
          </a:bodyPr>
          <a:lstStyle/>
          <a:p>
            <a:pPr indent="-182880" algn="ctr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endParaRPr lang="en-US" sz="2400" dirty="0" smtClean="0">
              <a:latin typeface="+mj-lt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en-US" sz="2400" dirty="0" smtClean="0">
                <a:latin typeface="+mj-lt"/>
              </a:rPr>
              <a:t>SUMMARY </a:t>
            </a:r>
            <a:r>
              <a:rPr lang="en-US" sz="2400" dirty="0">
                <a:latin typeface="+mj-lt"/>
              </a:rPr>
              <a:t>OF QUALIFICATIONS</a:t>
            </a:r>
          </a:p>
          <a:p>
            <a:pPr indent="-182880" algn="ctr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endParaRPr lang="en-US" sz="1800" dirty="0">
              <a:latin typeface="+mj-lt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en-US" sz="2400" dirty="0">
                <a:latin typeface="+mj-lt"/>
              </a:rPr>
              <a:t>Resourceful Administrative professional with extensive experience providing support to executives and business units. Able to balance needs of management, provide top-notch customer service, and maintain confidentiality and schedules with ease. </a:t>
            </a:r>
            <a:r>
              <a:rPr lang="en-US" sz="2400" dirty="0"/>
              <a:t>Proficient in MS Outlook, Word, Excel and PowerPoint</a:t>
            </a:r>
            <a:r>
              <a:rPr lang="en-US" sz="2400" dirty="0" smtClean="0"/>
              <a:t>. </a:t>
            </a:r>
            <a:r>
              <a:rPr lang="en-US" sz="2400" dirty="0" smtClean="0">
                <a:latin typeface="+mj-lt"/>
              </a:rPr>
              <a:t>Utilizes </a:t>
            </a:r>
            <a:r>
              <a:rPr lang="en-US" sz="2400" dirty="0">
                <a:latin typeface="+mj-lt"/>
              </a:rPr>
              <a:t>strong organizational, planning, and communication skills towards improving operational efficiency.  </a:t>
            </a:r>
            <a:r>
              <a:rPr lang="en-US" sz="2400" dirty="0" smtClean="0">
                <a:latin typeface="+mj-lt"/>
              </a:rPr>
              <a:t>A key player in continuous improvement and organizational success.</a:t>
            </a:r>
            <a:endParaRPr lang="en-US" sz="2400" dirty="0">
              <a:latin typeface="+mj-lt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en-US" sz="2400" dirty="0">
                <a:latin typeface="+mj-lt"/>
              </a:rPr>
              <a:t> </a:t>
            </a:r>
          </a:p>
        </p:txBody>
      </p:sp>
      <p:sp>
        <p:nvSpPr>
          <p:cNvPr id="18435" name="Footer Placeholder 1"/>
          <p:cNvSpPr>
            <a:spLocks noGrp="1"/>
          </p:cNvSpPr>
          <p:nvPr>
            <p:ph type="ftr" sz="quarter" idx="12"/>
          </p:nvPr>
        </p:nvSpPr>
        <p:spPr bwMode="auto">
          <a:xfrm>
            <a:off x="6084888" y="549275"/>
            <a:ext cx="2246312" cy="3016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>
                <a:solidFill>
                  <a:schemeClr val="tx2"/>
                </a:solidFill>
                <a:cs typeface="Arial" charset="0"/>
              </a:rPr>
              <a:t>Jennifer Gerves-Keen, Professional Facilitator &amp; Coach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2"/>
          <p:cNvSpPr>
            <a:spLocks noGrp="1"/>
          </p:cNvSpPr>
          <p:nvPr>
            <p:ph type="title"/>
          </p:nvPr>
        </p:nvSpPr>
        <p:spPr>
          <a:xfrm>
            <a:off x="914400" y="1544638"/>
            <a:ext cx="7315200" cy="731837"/>
          </a:xfrm>
        </p:spPr>
        <p:txBody>
          <a:bodyPr/>
          <a:lstStyle/>
          <a:p>
            <a:pPr eaLnBrk="1" hangingPunct="1"/>
            <a:r>
              <a:rPr lang="en-CA" sz="3200" smtClean="0"/>
              <a:t>Professional Experience/Work history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420938"/>
            <a:ext cx="7315200" cy="3887787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CA" sz="2600" dirty="0" smtClean="0"/>
              <a:t>10-12 years in the past</a:t>
            </a:r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CA" sz="2600" dirty="0" smtClean="0"/>
              <a:t>Set </a:t>
            </a:r>
            <a:r>
              <a:rPr lang="en-CA" sz="2600" dirty="0" smtClean="0"/>
              <a:t>up:</a:t>
            </a:r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endParaRPr lang="en-CA" sz="2600" dirty="0" smtClean="0"/>
          </a:p>
          <a:p>
            <a:pPr marL="0" indent="0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en-CA" sz="2600" dirty="0" smtClean="0"/>
              <a:t>Company, job title, date</a:t>
            </a:r>
          </a:p>
          <a:p>
            <a:pPr marL="0" indent="0"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en-CA" sz="2600" dirty="0"/>
              <a:t> </a:t>
            </a:r>
            <a:r>
              <a:rPr lang="en-CA" sz="2600" dirty="0" smtClean="0"/>
              <a:t>   Scope sentence</a:t>
            </a:r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CA" sz="2600" dirty="0" smtClean="0"/>
              <a:t>Accomplishment/achievement statement</a:t>
            </a:r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CA" sz="2600" dirty="0"/>
              <a:t>Accomplishment/achievement statement</a:t>
            </a:r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CA" sz="2600" dirty="0"/>
              <a:t>Accomplishment/achievement statement</a:t>
            </a:r>
          </a:p>
          <a:p>
            <a:pPr indent="-182880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endParaRPr lang="en-CA" dirty="0"/>
          </a:p>
        </p:txBody>
      </p:sp>
      <p:sp>
        <p:nvSpPr>
          <p:cNvPr id="19459" name="Footer Placeholder 3"/>
          <p:cNvSpPr>
            <a:spLocks noGrp="1"/>
          </p:cNvSpPr>
          <p:nvPr>
            <p:ph type="ftr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>
                <a:solidFill>
                  <a:schemeClr val="tx2"/>
                </a:solidFill>
                <a:cs typeface="Arial" charset="0"/>
              </a:rPr>
              <a:t>Jennifer Gerves-Keen, Professional Facilitator &amp; Coach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2"/>
          <p:cNvSpPr>
            <a:spLocks noGrp="1"/>
          </p:cNvSpPr>
          <p:nvPr>
            <p:ph type="title"/>
          </p:nvPr>
        </p:nvSpPr>
        <p:spPr>
          <a:xfrm>
            <a:off x="900113" y="981075"/>
            <a:ext cx="7704137" cy="863600"/>
          </a:xfrm>
        </p:spPr>
        <p:txBody>
          <a:bodyPr/>
          <a:lstStyle/>
          <a:p>
            <a:pPr eaLnBrk="1" hangingPunct="1"/>
            <a:r>
              <a:rPr lang="en-CA" sz="3200" smtClean="0"/>
              <a:t>Accomplishment/achievement statements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00113" y="2060575"/>
            <a:ext cx="7315200" cy="4248150"/>
          </a:xfrm>
        </p:spPr>
        <p:txBody>
          <a:bodyPr>
            <a:noAutofit/>
          </a:bodyPr>
          <a:lstStyle/>
          <a:p>
            <a:pPr eaLnBrk="1" hangingPunct="1"/>
            <a:r>
              <a:rPr lang="en-CA" sz="2600" smtClean="0"/>
              <a:t>Always start with action verb</a:t>
            </a:r>
          </a:p>
          <a:p>
            <a:pPr eaLnBrk="1" hangingPunct="1"/>
            <a:r>
              <a:rPr lang="en-CA" sz="2600" smtClean="0"/>
              <a:t>Should always be in the past unless you are currently in the position</a:t>
            </a:r>
          </a:p>
          <a:p>
            <a:pPr eaLnBrk="1" hangingPunct="1"/>
            <a:endParaRPr lang="en-CA" sz="2600" smtClean="0"/>
          </a:p>
          <a:p>
            <a:pPr eaLnBrk="1" hangingPunct="1"/>
            <a:r>
              <a:rPr lang="en-CA" sz="2600" smtClean="0"/>
              <a:t>Always start with the result you achieved</a:t>
            </a:r>
          </a:p>
          <a:p>
            <a:pPr eaLnBrk="1" hangingPunct="1"/>
            <a:r>
              <a:rPr lang="en-CA" sz="2600" smtClean="0"/>
              <a:t>Use numbers/percentages wherever possible to back up your statements</a:t>
            </a:r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>
                <a:solidFill>
                  <a:schemeClr val="tx2"/>
                </a:solidFill>
                <a:cs typeface="Arial" charset="0"/>
              </a:rPr>
              <a:t>Jennifer Gerves-Keen, Professional Facilitator &amp; Coach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3"/>
          <p:cNvSpPr>
            <a:spLocks noGrp="1"/>
          </p:cNvSpPr>
          <p:nvPr>
            <p:ph type="title"/>
          </p:nvPr>
        </p:nvSpPr>
        <p:spPr>
          <a:xfrm>
            <a:off x="900113" y="1268413"/>
            <a:ext cx="7315200" cy="731837"/>
          </a:xfrm>
        </p:spPr>
        <p:txBody>
          <a:bodyPr/>
          <a:lstStyle/>
          <a:p>
            <a:pPr eaLnBrk="1" hangingPunct="1"/>
            <a:r>
              <a:rPr lang="en-CA" sz="3400" smtClean="0"/>
              <a:t>Education/Professional Development</a:t>
            </a:r>
          </a:p>
        </p:txBody>
      </p:sp>
      <p:sp>
        <p:nvSpPr>
          <p:cNvPr id="21506" name="Content Placeholder 1"/>
          <p:cNvSpPr>
            <a:spLocks noGrp="1"/>
          </p:cNvSpPr>
          <p:nvPr>
            <p:ph idx="1"/>
          </p:nvPr>
        </p:nvSpPr>
        <p:spPr>
          <a:xfrm>
            <a:off x="914400" y="2205038"/>
            <a:ext cx="7315200" cy="4103687"/>
          </a:xfrm>
        </p:spPr>
        <p:txBody>
          <a:bodyPr/>
          <a:lstStyle/>
          <a:p>
            <a:pPr eaLnBrk="1" hangingPunct="1"/>
            <a:r>
              <a:rPr lang="en-CA" sz="2600" smtClean="0"/>
              <a:t>No longer need to put dates (but put them if it’s recent)</a:t>
            </a:r>
          </a:p>
          <a:p>
            <a:pPr eaLnBrk="1" hangingPunct="1"/>
            <a:r>
              <a:rPr lang="en-CA" sz="2600" smtClean="0"/>
              <a:t>Most “senior” educational accomplishment is listed first, regardless of when you got it</a:t>
            </a:r>
          </a:p>
          <a:p>
            <a:pPr eaLnBrk="1" hangingPunct="1"/>
            <a:r>
              <a:rPr lang="en-CA" sz="2600" smtClean="0"/>
              <a:t>Further education or training is then listed in chronological order from the most recent backwards</a:t>
            </a:r>
          </a:p>
          <a:p>
            <a:pPr eaLnBrk="1" hangingPunct="1"/>
            <a:r>
              <a:rPr lang="en-CA" sz="2600" smtClean="0"/>
              <a:t>Keep it RELEVANT</a:t>
            </a:r>
          </a:p>
        </p:txBody>
      </p:sp>
      <p:sp>
        <p:nvSpPr>
          <p:cNvPr id="21507" name="Footer Placeholder 2"/>
          <p:cNvSpPr>
            <a:spLocks noGrp="1"/>
          </p:cNvSpPr>
          <p:nvPr>
            <p:ph type="ftr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>
                <a:solidFill>
                  <a:schemeClr val="tx2"/>
                </a:solidFill>
                <a:cs typeface="Arial" charset="0"/>
              </a:rPr>
              <a:t>Jennifer Gerves-Keen, Professional Facilitator &amp; Coach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3"/>
          <p:cNvSpPr>
            <a:spLocks noGrp="1"/>
          </p:cNvSpPr>
          <p:nvPr>
            <p:ph type="title"/>
          </p:nvPr>
        </p:nvSpPr>
        <p:spPr>
          <a:xfrm>
            <a:off x="900113" y="1196975"/>
            <a:ext cx="7315200" cy="876300"/>
          </a:xfrm>
        </p:spPr>
        <p:txBody>
          <a:bodyPr/>
          <a:lstStyle/>
          <a:p>
            <a:pPr eaLnBrk="1" hangingPunct="1"/>
            <a:r>
              <a:rPr lang="en-CA" smtClean="0"/>
              <a:t>Volunteer Experience</a:t>
            </a:r>
          </a:p>
        </p:txBody>
      </p:sp>
      <p:sp>
        <p:nvSpPr>
          <p:cNvPr id="22530" name="Content Placeholder 1"/>
          <p:cNvSpPr>
            <a:spLocks noGrp="1"/>
          </p:cNvSpPr>
          <p:nvPr>
            <p:ph idx="1"/>
          </p:nvPr>
        </p:nvSpPr>
        <p:spPr>
          <a:xfrm>
            <a:off x="914400" y="2205038"/>
            <a:ext cx="7315200" cy="4103687"/>
          </a:xfrm>
        </p:spPr>
        <p:txBody>
          <a:bodyPr/>
          <a:lstStyle/>
          <a:p>
            <a:pPr eaLnBrk="1" hangingPunct="1"/>
            <a:r>
              <a:rPr lang="en-CA" sz="2600" smtClean="0"/>
              <a:t>Can give you an added edge in today’s job market</a:t>
            </a:r>
          </a:p>
          <a:p>
            <a:pPr eaLnBrk="1" hangingPunct="1"/>
            <a:r>
              <a:rPr lang="en-CA" sz="2600" smtClean="0"/>
              <a:t>Employers looking for ‘socially responsible’ employees</a:t>
            </a:r>
          </a:p>
          <a:p>
            <a:pPr eaLnBrk="1" hangingPunct="1"/>
            <a:r>
              <a:rPr lang="en-CA" sz="2600" smtClean="0"/>
              <a:t>Shows additional experience or skills</a:t>
            </a:r>
          </a:p>
          <a:p>
            <a:pPr eaLnBrk="1" hangingPunct="1"/>
            <a:r>
              <a:rPr lang="en-CA" sz="2600" smtClean="0"/>
              <a:t>Shows interests beyond work</a:t>
            </a:r>
          </a:p>
          <a:p>
            <a:pPr eaLnBrk="1" hangingPunct="1"/>
            <a:r>
              <a:rPr lang="en-CA" sz="2600" smtClean="0"/>
              <a:t>Same rules as work experience (past 10-12 years)</a:t>
            </a:r>
          </a:p>
          <a:p>
            <a:pPr eaLnBrk="1" hangingPunct="1"/>
            <a:r>
              <a:rPr lang="en-CA" sz="2600" smtClean="0"/>
              <a:t>Setup: Organization, role, dates</a:t>
            </a:r>
          </a:p>
        </p:txBody>
      </p:sp>
      <p:sp>
        <p:nvSpPr>
          <p:cNvPr id="22531" name="Footer Placeholder 2"/>
          <p:cNvSpPr>
            <a:spLocks noGrp="1"/>
          </p:cNvSpPr>
          <p:nvPr>
            <p:ph type="ftr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>
                <a:solidFill>
                  <a:schemeClr val="tx2"/>
                </a:solidFill>
                <a:cs typeface="Arial" charset="0"/>
              </a:rPr>
              <a:t>Jennifer Gerves-Keen, Professional Facilitator &amp; Coach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85</TotalTime>
  <Words>659</Words>
  <Application>Microsoft Office PowerPoint</Application>
  <PresentationFormat>On-screen Show (4:3)</PresentationFormat>
  <Paragraphs>101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Perspective</vt:lpstr>
      <vt:lpstr>Succeeding in the Canadian job market: building your resume and beyond!</vt:lpstr>
      <vt:lpstr>Essential elements</vt:lpstr>
      <vt:lpstr>General guidelines</vt:lpstr>
      <vt:lpstr>Professional/Career Summary</vt:lpstr>
      <vt:lpstr>Professional/Career Summary</vt:lpstr>
      <vt:lpstr>Professional Experience/Work history</vt:lpstr>
      <vt:lpstr>Accomplishment/achievement statements</vt:lpstr>
      <vt:lpstr>Education/Professional Development</vt:lpstr>
      <vt:lpstr>Volunteer Experience</vt:lpstr>
      <vt:lpstr>Personal interests/hobbies</vt:lpstr>
      <vt:lpstr>References</vt:lpstr>
      <vt:lpstr>Chronological vs Functional</vt:lpstr>
      <vt:lpstr>Functional resume</vt:lpstr>
      <vt:lpstr>Resume questions?</vt:lpstr>
      <vt:lpstr>Cover letters Never more than one page Should open with hook sentence Refer to sample Follow-up </vt:lpstr>
      <vt:lpstr>Informational Interviews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build your resume</dc:title>
  <dc:creator>Jennifer</dc:creator>
  <cp:lastModifiedBy>Alan Regan</cp:lastModifiedBy>
  <cp:revision>11</cp:revision>
  <dcterms:created xsi:type="dcterms:W3CDTF">2012-02-14T05:13:04Z</dcterms:created>
  <dcterms:modified xsi:type="dcterms:W3CDTF">2017-09-16T10:59:54Z</dcterms:modified>
</cp:coreProperties>
</file>